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176" y="261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2406689" y="1640631"/>
            <a:ext cx="3384376" cy="280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33000"/>
              </a:lnSpc>
            </a:pPr>
            <a:r>
              <a:rPr lang="es-ES" sz="1000" b="1" i="1" dirty="0" smtClean="0">
                <a:solidFill>
                  <a:srgbClr val="0070C0"/>
                </a:solidFill>
                <a:latin typeface="Trebuchet MS"/>
                <a:cs typeface="Trebuchet MS"/>
              </a:rPr>
              <a:t>Detección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cualitativa y cuantitativa</a:t>
            </a:r>
            <a:r>
              <a:rPr lang="es-ES" sz="1000" i="1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de</a:t>
            </a:r>
            <a:r>
              <a:rPr lang="es-ES" sz="1000" i="1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organismos genéticamente modificados</a:t>
            </a:r>
            <a:r>
              <a:rPr lang="es-ES" sz="1000" i="1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es-ES" sz="1000" i="1" dirty="0">
                <a:latin typeface="Trebuchet MS"/>
                <a:cs typeface="Trebuchet MS"/>
              </a:rPr>
              <a:t>(</a:t>
            </a:r>
            <a:r>
              <a:rPr lang="es-ES" sz="1000" i="1" dirty="0" err="1" smtClean="0">
                <a:latin typeface="Trebuchet MS"/>
                <a:cs typeface="Trebuchet MS"/>
              </a:rPr>
              <a:t>OMG’s</a:t>
            </a:r>
            <a:r>
              <a:rPr lang="es-ES" sz="1000" i="1" dirty="0">
                <a:latin typeface="Trebuchet MS"/>
                <a:cs typeface="Trebuchet MS"/>
              </a:rPr>
              <a:t>) en productos de consumo humano y animal, con ello se pretende determinar el grado de cumplimiento de la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Directiva 2001/18/CE</a:t>
            </a:r>
            <a:r>
              <a:rPr lang="es-ES" sz="1000" i="1" dirty="0">
                <a:latin typeface="Trebuchet MS"/>
                <a:cs typeface="Trebuchet MS"/>
              </a:rPr>
              <a:t> </a:t>
            </a:r>
            <a:r>
              <a:rPr lang="es-ES" sz="1000" i="1" dirty="0" smtClean="0">
                <a:latin typeface="Trebuchet MS"/>
                <a:cs typeface="Trebuchet MS"/>
              </a:rPr>
              <a:t>sobre </a:t>
            </a:r>
            <a:r>
              <a:rPr lang="es-ES" sz="1000" i="1" dirty="0">
                <a:latin typeface="Trebuchet MS"/>
                <a:cs typeface="Trebuchet MS"/>
              </a:rPr>
              <a:t>la liberación intencional en el medio ambiente de organismos modificados genéticamente. Determinación de variedades aprobadas por la Unión Europea</a:t>
            </a:r>
            <a:r>
              <a:rPr lang="es-ES" sz="1000" i="1" dirty="0" smtClean="0">
                <a:latin typeface="Trebuchet MS"/>
                <a:cs typeface="Trebuchet MS"/>
              </a:rPr>
              <a:t>.</a:t>
            </a:r>
            <a:endParaRPr lang="es-ES_tradnl" sz="1000" i="1" dirty="0">
              <a:latin typeface="Trebuchet MS"/>
              <a:cs typeface="Trebuchet MS"/>
            </a:endParaRPr>
          </a:p>
          <a:p>
            <a:pPr algn="just">
              <a:lnSpc>
                <a:spcPct val="133000"/>
              </a:lnSpc>
            </a:pPr>
            <a:endParaRPr lang="es-ES" sz="700" i="1" dirty="0">
              <a:latin typeface="Trebuchet MS"/>
              <a:cs typeface="Trebuchet MS"/>
            </a:endParaRPr>
          </a:p>
          <a:p>
            <a:pPr algn="just">
              <a:lnSpc>
                <a:spcPct val="133000"/>
              </a:lnSpc>
            </a:pPr>
            <a:r>
              <a:rPr lang="es-ES" sz="1000" i="1" dirty="0" smtClean="0">
                <a:latin typeface="Trebuchet MS"/>
                <a:cs typeface="Trebuchet MS"/>
              </a:rPr>
              <a:t>Verificación </a:t>
            </a:r>
            <a:r>
              <a:rPr lang="es-ES" sz="1000" i="1" dirty="0">
                <a:latin typeface="Trebuchet MS"/>
                <a:cs typeface="Trebuchet MS"/>
              </a:rPr>
              <a:t>de cumplimiento del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Reglamento CE/1829/2003</a:t>
            </a:r>
            <a:r>
              <a:rPr lang="es-ES" sz="1000" i="1" dirty="0">
                <a:latin typeface="Trebuchet MS"/>
                <a:cs typeface="Trebuchet MS"/>
              </a:rPr>
              <a:t> relativo a la indicación obligatoria, en el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etiquetado</a:t>
            </a:r>
            <a:r>
              <a:rPr lang="es-ES" sz="1000" i="1" dirty="0">
                <a:latin typeface="Trebuchet MS"/>
                <a:cs typeface="Trebuchet MS"/>
              </a:rPr>
              <a:t> de determinados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productos alimenticios</a:t>
            </a:r>
            <a:r>
              <a:rPr lang="es-ES" sz="1000" i="1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es-ES" sz="1000" i="1" dirty="0">
                <a:latin typeface="Trebuchet MS"/>
                <a:cs typeface="Trebuchet MS"/>
              </a:rPr>
              <a:t>fabricados a partir de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organismos modificados genéticamente</a:t>
            </a:r>
            <a:r>
              <a:rPr lang="es-ES" sz="1000" i="1" dirty="0" smtClean="0">
                <a:solidFill>
                  <a:srgbClr val="0070C0"/>
                </a:solidFill>
                <a:latin typeface="Trebuchet MS"/>
                <a:cs typeface="Trebuchet MS"/>
              </a:rPr>
              <a:t>.</a:t>
            </a:r>
            <a:endParaRPr lang="es-ES" sz="1000" i="1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7" name="6 Rectángulo"/>
          <p:cNvSpPr/>
          <p:nvPr/>
        </p:nvSpPr>
        <p:spPr>
          <a:xfrm flipV="1">
            <a:off x="1124743" y="1378888"/>
            <a:ext cx="5740823" cy="4571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175150" y="901924"/>
            <a:ext cx="52920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 b="1" dirty="0" smtClean="0">
                <a:solidFill>
                  <a:srgbClr val="0070C0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CONTROL DE OMG´S. </a:t>
            </a:r>
          </a:p>
          <a:p>
            <a:pPr algn="r"/>
            <a:r>
              <a:rPr lang="es-ES" sz="1600" b="1" dirty="0" smtClean="0">
                <a:solidFill>
                  <a:srgbClr val="0070C0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ELEMENTOS TRANSGÉNICOS</a:t>
            </a:r>
            <a:endParaRPr lang="es-ES" sz="1600" b="1" dirty="0">
              <a:solidFill>
                <a:srgbClr val="0070C0"/>
              </a:solidFill>
              <a:latin typeface="Eras Medium ITC" panose="020B06020305040208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96752" y="416496"/>
            <a:ext cx="5256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i="1" spc="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Laboratorio · Asesores-Consultores · Formación · Auditoría</a:t>
            </a:r>
            <a:endParaRPr lang="es-ES" sz="800" b="1" i="1" spc="3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124744" y="7643265"/>
            <a:ext cx="4680520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33000"/>
              </a:lnSpc>
            </a:pPr>
            <a:r>
              <a:rPr lang="es-ES" sz="1000" i="1" dirty="0">
                <a:latin typeface="Trebuchet MS"/>
                <a:cs typeface="Trebuchet MS"/>
              </a:rPr>
              <a:t>Determinación de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huella genética de animales</a:t>
            </a:r>
            <a:r>
              <a:rPr lang="es-ES" sz="1000" i="1" dirty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lang="es-ES" sz="1000" i="1" dirty="0">
                <a:latin typeface="Trebuchet MS"/>
                <a:cs typeface="Trebuchet MS"/>
              </a:rPr>
              <a:t>para la identificación de animales, comprobación de sus relaciones de filiación, analizar la proximidad genética en animales y detectar genes de interés comercial o causantes de enfermedades congénitas. Aplicación para la identificación de diferentes componentes de los alimentos: productos cárnicos, pescados</a:t>
            </a:r>
            <a:r>
              <a:rPr lang="es-ES" sz="1000" i="1" dirty="0" smtClean="0">
                <a:latin typeface="Trebuchet MS"/>
                <a:cs typeface="Trebuchet MS"/>
              </a:rPr>
              <a:t>...</a:t>
            </a:r>
            <a:endParaRPr lang="es-ES" sz="1000" i="1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1124744" y="4742024"/>
            <a:ext cx="4032448" cy="280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33000"/>
              </a:lnSpc>
            </a:pPr>
            <a:r>
              <a:rPr lang="es-ES" sz="1000" i="1" dirty="0">
                <a:latin typeface="Trebuchet MS"/>
                <a:cs typeface="Trebuchet MS"/>
              </a:rPr>
              <a:t>El análisis consiste en una técnica de Biología molecular consistente en la Reacción en cadena de la Polimerasa (PCR), el método se realiza extrayendo el ADN de la muestra a analizar, se amplifican los ácidos </a:t>
            </a:r>
            <a:r>
              <a:rPr lang="es-ES" sz="1000" i="1" dirty="0" smtClean="0">
                <a:latin typeface="Trebuchet MS"/>
                <a:cs typeface="Trebuchet MS"/>
              </a:rPr>
              <a:t>nucleicos</a:t>
            </a:r>
            <a:r>
              <a:rPr lang="es-ES" sz="1000" i="1" dirty="0">
                <a:latin typeface="Trebuchet MS"/>
                <a:cs typeface="Trebuchet MS"/>
              </a:rPr>
              <a:t>, detectándose así bandas especificas de los promotores 35S y/o terminador NOS, distinguible por su tamaño molecular y diferenciable por geles de agarosa mediante electroforesis. </a:t>
            </a:r>
            <a:endParaRPr lang="es-ES" sz="1000" i="1" dirty="0" smtClean="0">
              <a:latin typeface="Trebuchet MS"/>
              <a:cs typeface="Trebuchet MS"/>
            </a:endParaRPr>
          </a:p>
          <a:p>
            <a:pPr>
              <a:lnSpc>
                <a:spcPct val="133000"/>
              </a:lnSpc>
            </a:pPr>
            <a:endParaRPr lang="es-ES" sz="700" i="1" dirty="0">
              <a:latin typeface="Trebuchet MS"/>
              <a:cs typeface="Trebuchet MS"/>
            </a:endParaRPr>
          </a:p>
          <a:p>
            <a:pPr algn="just">
              <a:lnSpc>
                <a:spcPct val="133000"/>
              </a:lnSpc>
            </a:pPr>
            <a:r>
              <a:rPr lang="es-ES" sz="1000" i="1" dirty="0">
                <a:latin typeface="Trebuchet MS"/>
                <a:cs typeface="Trebuchet MS"/>
              </a:rPr>
              <a:t>Se pueden realizar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análisis cualitativos y cuantitativos de la presencia de un determinado gen transgénico</a:t>
            </a:r>
            <a:r>
              <a:rPr lang="es-ES" sz="1000" i="1" dirty="0">
                <a:solidFill>
                  <a:srgbClr val="0070C0"/>
                </a:solidFill>
                <a:latin typeface="Trebuchet MS"/>
                <a:cs typeface="Trebuchet MS"/>
              </a:rPr>
              <a:t>, </a:t>
            </a:r>
            <a:r>
              <a:rPr lang="es-ES" sz="1000" i="1" dirty="0">
                <a:latin typeface="Trebuchet MS"/>
                <a:cs typeface="Trebuchet MS"/>
              </a:rPr>
              <a:t>con ello </a:t>
            </a:r>
            <a:r>
              <a:rPr lang="es-ES" sz="1000" b="1" i="1" dirty="0">
                <a:solidFill>
                  <a:srgbClr val="0070C0"/>
                </a:solidFill>
                <a:latin typeface="Trebuchet MS"/>
                <a:cs typeface="Trebuchet MS"/>
              </a:rPr>
              <a:t>verificar el cumplimiento de los límites establecidos legalmente </a:t>
            </a:r>
            <a:r>
              <a:rPr lang="es-ES" sz="1000" i="1" dirty="0">
                <a:latin typeface="Trebuchet MS"/>
                <a:cs typeface="Trebuchet MS"/>
              </a:rPr>
              <a:t>sobre la obligación o no de su etiquetado, aunque también puede servir como control de calidad para verificar la presencia de restos de soja como elemento alérgeno</a:t>
            </a:r>
            <a:r>
              <a:rPr lang="es-ES" sz="1000" i="1" dirty="0" smtClean="0">
                <a:latin typeface="Trebuchet MS"/>
                <a:cs typeface="Trebuchet MS"/>
              </a:rPr>
              <a:t>.</a:t>
            </a:r>
            <a:endParaRPr lang="es-ES_tradnl" sz="1000" i="1" dirty="0">
              <a:latin typeface="Trebuchet MS"/>
              <a:cs typeface="Trebuchet MS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00" y="4834953"/>
            <a:ext cx="1361664" cy="1224136"/>
          </a:xfrm>
          <a:prstGeom prst="heptagon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208" y="6275113"/>
            <a:ext cx="1243873" cy="114287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t="4576"/>
          <a:stretch/>
        </p:blipFill>
        <p:spPr>
          <a:xfrm>
            <a:off x="548680" y="3372338"/>
            <a:ext cx="1800200" cy="109768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8" y="2055344"/>
            <a:ext cx="1500285" cy="1025447"/>
          </a:xfrm>
          <a:prstGeom prst="rect">
            <a:avLst/>
          </a:prstGeom>
        </p:spPr>
      </p:pic>
      <p:pic>
        <p:nvPicPr>
          <p:cNvPr id="1026" name="Picture 2" descr="C:\Users\lenovo-18\Desktop\Logo new hor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3" y="775956"/>
            <a:ext cx="1352756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37964" y="9345488"/>
            <a:ext cx="62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8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Burgos - Madrid - Barcelona </a:t>
            </a:r>
            <a:r>
              <a:rPr lang="es-ES" sz="8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– Vigo – Guipúzcoa – Castellón -  </a:t>
            </a:r>
            <a:r>
              <a:rPr lang="es-ES" sz="8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León - </a:t>
            </a:r>
            <a:r>
              <a:rPr lang="es-ES" sz="8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Zamora </a:t>
            </a:r>
            <a:r>
              <a:rPr lang="es-ES" sz="800" b="1" i="1" smtClean="0">
                <a:solidFill>
                  <a:srgbClr val="0070C0"/>
                </a:solidFill>
                <a:latin typeface="Trebuchet MS" panose="020B0603020202020204" pitchFamily="34" charset="0"/>
              </a:rPr>
              <a:t>- </a:t>
            </a:r>
            <a:r>
              <a:rPr lang="es-ES" sz="800" b="1" i="1" smtClean="0">
                <a:solidFill>
                  <a:srgbClr val="0070C0"/>
                </a:solidFill>
                <a:latin typeface="Trebuchet MS" panose="020B0603020202020204" pitchFamily="34" charset="0"/>
              </a:rPr>
              <a:t>Cáceres </a:t>
            </a:r>
            <a:r>
              <a:rPr lang="es-ES" sz="800" b="1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– Zaragoza- Asturias</a:t>
            </a:r>
            <a:endParaRPr lang="es-ES" sz="800" b="1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8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www.analizacalidad.com</a:t>
            </a:r>
          </a:p>
        </p:txBody>
      </p:sp>
    </p:spTree>
    <p:extLst>
      <p:ext uri="{BB962C8B-B14F-4D97-AF65-F5344CB8AC3E}">
        <p14:creationId xmlns:p14="http://schemas.microsoft.com/office/powerpoint/2010/main" val="39070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289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marketing</dc:creator>
  <cp:lastModifiedBy>lenovo-18</cp:lastModifiedBy>
  <cp:revision>33</cp:revision>
  <dcterms:modified xsi:type="dcterms:W3CDTF">2023-05-02T15:37:21Z</dcterms:modified>
</cp:coreProperties>
</file>