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660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/>
          <p:cNvSpPr txBox="1"/>
          <p:nvPr/>
        </p:nvSpPr>
        <p:spPr>
          <a:xfrm>
            <a:off x="1124744" y="1712640"/>
            <a:ext cx="4612640" cy="2251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29209" algn="just">
              <a:lnSpc>
                <a:spcPct val="133300"/>
              </a:lnSpc>
            </a:pPr>
            <a:r>
              <a:rPr lang="es-ES" sz="1000" i="1" dirty="0">
                <a:solidFill>
                  <a:srgbClr val="231F20"/>
                </a:solidFill>
                <a:latin typeface="Trebuchet MS"/>
                <a:cs typeface="Trebuchet MS"/>
              </a:rPr>
              <a:t>La Unión Europea hace preceptiva la implantación de sistemas continuos de autocontrol basados en el </a:t>
            </a:r>
            <a:r>
              <a:rPr lang="es-ES" sz="1000" i="1" dirty="0" smtClean="0">
                <a:solidFill>
                  <a:srgbClr val="231F20"/>
                </a:solidFill>
                <a:latin typeface="Trebuchet MS"/>
                <a:cs typeface="Trebuchet MS"/>
              </a:rPr>
              <a:t>APPCC </a:t>
            </a:r>
            <a:r>
              <a:rPr lang="es-ES" sz="1000" i="1" dirty="0">
                <a:solidFill>
                  <a:srgbClr val="231F20"/>
                </a:solidFill>
                <a:latin typeface="Trebuchet MS"/>
                <a:cs typeface="Trebuchet MS"/>
              </a:rPr>
              <a:t>y lo exige mediante los Reglamentos Comunitarios del denominado” paquete de higiene</a:t>
            </a:r>
            <a:r>
              <a:rPr lang="es-ES" sz="1000" i="1" dirty="0" smtClean="0">
                <a:solidFill>
                  <a:srgbClr val="231F20"/>
                </a:solidFill>
                <a:latin typeface="Trebuchet MS"/>
                <a:cs typeface="Trebuchet MS"/>
              </a:rPr>
              <a:t>”.</a:t>
            </a:r>
          </a:p>
          <a:p>
            <a:pPr marL="13970" marR="29209" algn="just">
              <a:lnSpc>
                <a:spcPct val="133300"/>
              </a:lnSpc>
            </a:pPr>
            <a:endParaRPr lang="es-ES" sz="1000" i="1" dirty="0" smtClean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3970" marR="29209" algn="just">
              <a:lnSpc>
                <a:spcPct val="133300"/>
              </a:lnSpc>
            </a:pPr>
            <a:r>
              <a:rPr lang="es-ES" sz="1000" i="1" dirty="0" smtClean="0">
                <a:solidFill>
                  <a:prstClr val="black"/>
                </a:solidFill>
                <a:latin typeface="Trebuchet MS"/>
                <a:cs typeface="Trebuchet MS"/>
              </a:rPr>
              <a:t>El  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Reglamento CE 852/2002</a:t>
            </a:r>
            <a:r>
              <a:rPr lang="es-ES" sz="1000" i="1" dirty="0">
                <a:solidFill>
                  <a:srgbClr val="000099"/>
                </a:solidFill>
                <a:latin typeface="Trebuchet MS"/>
                <a:cs typeface="Trebuchet MS"/>
              </a:rPr>
              <a:t>, </a:t>
            </a:r>
            <a:r>
              <a:rPr lang="es-ES" sz="1000" i="1" dirty="0">
                <a:solidFill>
                  <a:prstClr val="black"/>
                </a:solidFill>
                <a:latin typeface="Trebuchet MS"/>
                <a:cs typeface="Trebuchet MS"/>
              </a:rPr>
              <a:t>sobre higiene de los productos alimentarios, 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exige la implantación del Sistema de Análisis de Peligros </a:t>
            </a:r>
            <a:r>
              <a:rPr lang="es-ES" sz="1000" b="1" i="1" dirty="0" smtClean="0">
                <a:solidFill>
                  <a:srgbClr val="0070C0"/>
                </a:solidFill>
                <a:latin typeface="Trebuchet MS"/>
                <a:cs typeface="Trebuchet MS"/>
              </a:rPr>
              <a:t>y 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Puntos </a:t>
            </a:r>
            <a:r>
              <a:rPr lang="es-ES" sz="1000" b="1" i="1" dirty="0" smtClean="0">
                <a:solidFill>
                  <a:srgbClr val="0070C0"/>
                </a:solidFill>
                <a:latin typeface="Trebuchet MS"/>
                <a:cs typeface="Trebuchet MS"/>
              </a:rPr>
              <a:t>Críticos de Control 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a todas aquellas industrias del sector alimenticio</a:t>
            </a:r>
            <a:r>
              <a:rPr lang="es-ES" sz="1000" i="1" dirty="0">
                <a:solidFill>
                  <a:prstClr val="black"/>
                </a:solidFill>
                <a:latin typeface="Trebuchet MS"/>
                <a:cs typeface="Trebuchet MS"/>
              </a:rPr>
              <a:t>, ya sea públicas o privadas, que lleven a cabo cualquiera de las operaciones siguientes: p</a:t>
            </a:r>
            <a:r>
              <a:rPr lang="es-ES" sz="1000" i="1" dirty="0" smtClean="0">
                <a:solidFill>
                  <a:prstClr val="black"/>
                </a:solidFill>
                <a:latin typeface="Trebuchet MS"/>
                <a:cs typeface="Trebuchet MS"/>
              </a:rPr>
              <a:t>reparación, transformación</a:t>
            </a:r>
            <a:r>
              <a:rPr lang="es-ES" sz="1000" i="1" dirty="0">
                <a:solidFill>
                  <a:prstClr val="black"/>
                </a:solidFill>
                <a:latin typeface="Trebuchet MS"/>
                <a:cs typeface="Trebuchet MS"/>
              </a:rPr>
              <a:t>, fabricación, envasado, almacenamiento, transporte distribución, manipulación y venta o suministro de productos alimenticios</a:t>
            </a:r>
            <a:r>
              <a:rPr lang="es-ES" sz="1000" i="1" dirty="0" smtClean="0">
                <a:solidFill>
                  <a:prstClr val="black"/>
                </a:solidFill>
                <a:latin typeface="Trebuchet MS"/>
                <a:cs typeface="Trebuchet MS"/>
              </a:rPr>
              <a:t>.</a:t>
            </a:r>
            <a:endParaRPr lang="es-ES" sz="1000" i="1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1124743" y="1378888"/>
            <a:ext cx="5740823" cy="45719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98983" y="875783"/>
            <a:ext cx="6696745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1600" b="1" dirty="0" smtClean="0">
                <a:solidFill>
                  <a:srgbClr val="0070C0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IMPLANTACIÓN SISTEMA APPCC.</a:t>
            </a:r>
          </a:p>
          <a:p>
            <a:pPr algn="r"/>
            <a:r>
              <a:rPr lang="es-ES" sz="1600" b="1" dirty="0" smtClean="0">
                <a:solidFill>
                  <a:srgbClr val="0070C0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 AUDITORÍAS </a:t>
            </a:r>
            <a:r>
              <a:rPr lang="es-ES" sz="1600" b="1" dirty="0">
                <a:solidFill>
                  <a:srgbClr val="0070C0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DE </a:t>
            </a:r>
            <a:r>
              <a:rPr lang="es-ES" sz="1600" b="1" dirty="0" smtClean="0">
                <a:solidFill>
                  <a:srgbClr val="0070C0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SEGUIMIENTO</a:t>
            </a:r>
            <a:endParaRPr lang="es-ES" sz="1600" b="1" dirty="0">
              <a:solidFill>
                <a:srgbClr val="0070C0"/>
              </a:solidFill>
              <a:latin typeface="Eras Medium ITC" panose="020B0602030504020804" pitchFamily="34" charset="0"/>
              <a:cs typeface="Arial" panose="020B060402020202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96752" y="416496"/>
            <a:ext cx="5256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i="1" spc="3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Laboratorio · Asesores-Consultores · Formación · Auditoría</a:t>
            </a:r>
            <a:endParaRPr lang="es-ES" sz="800" b="1" i="1" spc="3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object 3"/>
          <p:cNvSpPr txBox="1"/>
          <p:nvPr/>
        </p:nvSpPr>
        <p:spPr>
          <a:xfrm>
            <a:off x="1124744" y="6048040"/>
            <a:ext cx="4612640" cy="286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marR="29209" indent="-228600" algn="just">
              <a:lnSpc>
                <a:spcPct val="133300"/>
              </a:lnSpc>
              <a:buAutoNum type="alphaLcPeriod"/>
            </a:pPr>
            <a:r>
              <a:rPr lang="es-ES" sz="1000" b="1" i="1" dirty="0" smtClean="0">
                <a:solidFill>
                  <a:srgbClr val="0070C0"/>
                </a:solidFill>
                <a:latin typeface="Trebuchet MS"/>
                <a:cs typeface="Trebuchet MS"/>
              </a:rPr>
              <a:t>Revisión 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mediante </a:t>
            </a:r>
            <a:r>
              <a:rPr lang="es-ES" sz="1000" b="1" i="1" dirty="0" err="1">
                <a:solidFill>
                  <a:srgbClr val="0070C0"/>
                </a:solidFill>
                <a:latin typeface="Trebuchet MS"/>
                <a:cs typeface="Trebuchet MS"/>
              </a:rPr>
              <a:t>check-list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 </a:t>
            </a:r>
            <a:r>
              <a:rPr lang="es-ES" sz="1000" i="1" dirty="0">
                <a:solidFill>
                  <a:srgbClr val="231F20"/>
                </a:solidFill>
                <a:latin typeface="Trebuchet MS"/>
                <a:cs typeface="Trebuchet MS"/>
              </a:rPr>
              <a:t>personalizado por un técnico </a:t>
            </a:r>
            <a:r>
              <a:rPr lang="es-ES" sz="1000" i="1">
                <a:solidFill>
                  <a:srgbClr val="231F20"/>
                </a:solidFill>
                <a:latin typeface="Trebuchet MS"/>
                <a:cs typeface="Trebuchet MS"/>
              </a:rPr>
              <a:t>cualificado </a:t>
            </a:r>
            <a:r>
              <a:rPr lang="es-ES" sz="1000" i="1" smtClean="0">
                <a:solidFill>
                  <a:srgbClr val="231F20"/>
                </a:solidFill>
                <a:latin typeface="Trebuchet MS"/>
                <a:cs typeface="Trebuchet MS"/>
              </a:rPr>
              <a:t>en </a:t>
            </a:r>
            <a:r>
              <a:rPr lang="es-ES" sz="1000" i="1" dirty="0">
                <a:solidFill>
                  <a:srgbClr val="231F20"/>
                </a:solidFill>
                <a:latin typeface="Trebuchet MS"/>
                <a:cs typeface="Trebuchet MS"/>
              </a:rPr>
              <a:t>las instalaciones del cliente, del grado de implantación del sistema APPCC, tanto documental como en planta, en el cual se verificarán los </a:t>
            </a:r>
            <a:r>
              <a:rPr lang="es-ES" sz="1000" i="1">
                <a:solidFill>
                  <a:srgbClr val="231F20"/>
                </a:solidFill>
                <a:latin typeface="Trebuchet MS"/>
                <a:cs typeface="Trebuchet MS"/>
              </a:rPr>
              <a:t>requisitos </a:t>
            </a:r>
            <a:r>
              <a:rPr lang="es-ES" sz="1000" i="1" smtClean="0">
                <a:solidFill>
                  <a:srgbClr val="231F20"/>
                </a:solidFill>
                <a:latin typeface="Trebuchet MS"/>
                <a:cs typeface="Trebuchet MS"/>
              </a:rPr>
              <a:t>higiénico–sanitarios </a:t>
            </a:r>
            <a:r>
              <a:rPr lang="es-ES" sz="1000" i="1" dirty="0">
                <a:solidFill>
                  <a:srgbClr val="231F20"/>
                </a:solidFill>
                <a:latin typeface="Trebuchet MS"/>
                <a:cs typeface="Trebuchet MS"/>
              </a:rPr>
              <a:t>de las instalaciones (equipos, locales, etc.) y del personal; asimismo se controlará el grado de cumplimentación de los registros del sistema</a:t>
            </a:r>
            <a:r>
              <a:rPr lang="es-ES" sz="1000" i="1" dirty="0" smtClean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</a:p>
          <a:p>
            <a:pPr marL="242570" marR="29209" indent="-228600" algn="just">
              <a:lnSpc>
                <a:spcPct val="133300"/>
              </a:lnSpc>
              <a:buAutoNum type="alphaLcPeriod"/>
            </a:pPr>
            <a:r>
              <a:rPr lang="es-ES" sz="1000" b="1" i="1" dirty="0" smtClean="0">
                <a:solidFill>
                  <a:srgbClr val="0070C0"/>
                </a:solidFill>
                <a:latin typeface="Trebuchet MS"/>
                <a:cs typeface="Trebuchet MS"/>
              </a:rPr>
              <a:t>Envío 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de  un informe de la auditoría de seguimiento</a:t>
            </a:r>
            <a:r>
              <a:rPr lang="es-ES" sz="1000" i="1" dirty="0">
                <a:solidFill>
                  <a:srgbClr val="0070C0"/>
                </a:solidFill>
                <a:latin typeface="Trebuchet MS"/>
                <a:cs typeface="Trebuchet MS"/>
              </a:rPr>
              <a:t>, </a:t>
            </a:r>
            <a:r>
              <a:rPr lang="es-ES" sz="1000" i="1" dirty="0">
                <a:solidFill>
                  <a:srgbClr val="231F20"/>
                </a:solidFill>
                <a:latin typeface="Trebuchet MS"/>
                <a:cs typeface="Trebuchet MS"/>
              </a:rPr>
              <a:t>incluyendo en él las acciones de mejora sobre las desviaciones observadas. El informe al que se le dará una valoración numérica de la auditoría</a:t>
            </a:r>
            <a:r>
              <a:rPr lang="es-ES" sz="1000" i="1" dirty="0" smtClean="0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lang="es-ES" sz="1000" i="1" dirty="0">
                <a:solidFill>
                  <a:srgbClr val="231F20"/>
                </a:solidFill>
                <a:latin typeface="Trebuchet MS"/>
                <a:cs typeface="Trebuchet MS"/>
              </a:rPr>
              <a:t>nos permitirá verificar las mejoras entre auditorías</a:t>
            </a:r>
            <a:r>
              <a:rPr lang="es-ES" sz="1000" i="1" dirty="0" smtClean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</a:p>
          <a:p>
            <a:pPr marL="242570" marR="29209" indent="-228600" algn="just">
              <a:lnSpc>
                <a:spcPct val="133300"/>
              </a:lnSpc>
              <a:buAutoNum type="alphaLcPeriod"/>
            </a:pPr>
            <a:r>
              <a:rPr lang="es-ES" sz="1000" b="1" i="1" dirty="0" smtClean="0">
                <a:solidFill>
                  <a:srgbClr val="0070C0"/>
                </a:solidFill>
                <a:latin typeface="Trebuchet MS"/>
                <a:cs typeface="Trebuchet MS"/>
              </a:rPr>
              <a:t>Este 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servicio se puede hacer </a:t>
            </a:r>
            <a:r>
              <a:rPr lang="es-ES" sz="1000" i="1" dirty="0">
                <a:solidFill>
                  <a:srgbClr val="231F20"/>
                </a:solidFill>
                <a:latin typeface="Trebuchet MS"/>
                <a:cs typeface="Trebuchet MS"/>
              </a:rPr>
              <a:t>mensualmente, para comprobar cada mes como se mejora, o 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con la periodicidad que el cliente estime oportuna</a:t>
            </a:r>
            <a:r>
              <a:rPr lang="es-ES" sz="1000" i="1" dirty="0" smtClean="0">
                <a:solidFill>
                  <a:srgbClr val="0070C0"/>
                </a:solidFill>
                <a:latin typeface="Trebuchet MS"/>
                <a:cs typeface="Trebuchet MS"/>
              </a:rPr>
              <a:t>.</a:t>
            </a:r>
          </a:p>
          <a:p>
            <a:pPr marL="242570" marR="29209" indent="-228600" algn="just">
              <a:lnSpc>
                <a:spcPct val="133300"/>
              </a:lnSpc>
              <a:buAutoNum type="alphaLcPeriod"/>
            </a:pPr>
            <a:r>
              <a:rPr lang="es-ES" sz="1000" i="1" dirty="0" smtClean="0">
                <a:solidFill>
                  <a:srgbClr val="231F20"/>
                </a:solidFill>
                <a:latin typeface="Trebuchet MS"/>
                <a:cs typeface="Trebuchet MS"/>
              </a:rPr>
              <a:t>La 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duración de la auditoría dependerá </a:t>
            </a:r>
            <a:r>
              <a:rPr lang="es-ES" sz="1000" i="1" dirty="0">
                <a:solidFill>
                  <a:srgbClr val="231F20"/>
                </a:solidFill>
                <a:latin typeface="Trebuchet MS"/>
                <a:cs typeface="Trebuchet MS"/>
              </a:rPr>
              <a:t>de la complejidad 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del sistema a auditar</a:t>
            </a:r>
            <a:r>
              <a:rPr lang="es-ES" sz="1000" i="1" dirty="0">
                <a:solidFill>
                  <a:srgbClr val="231F20"/>
                </a:solidFill>
                <a:latin typeface="Trebuchet MS"/>
                <a:cs typeface="Trebuchet MS"/>
              </a:rPr>
              <a:t>, pudiendo variar desde una hora hasta </a:t>
            </a:r>
            <a:r>
              <a:rPr lang="es-ES" sz="1000" i="1" dirty="0" smtClean="0">
                <a:solidFill>
                  <a:srgbClr val="231F20"/>
                </a:solidFill>
                <a:latin typeface="Trebuchet MS"/>
                <a:cs typeface="Trebuchet MS"/>
              </a:rPr>
              <a:t>seis. </a:t>
            </a:r>
            <a:endParaRPr lang="es-ES" sz="1000" i="1" dirty="0">
              <a:solidFill>
                <a:srgbClr val="231F20"/>
              </a:solidFill>
              <a:latin typeface="Trebuchet MS"/>
              <a:cs typeface="Trebuchet MS"/>
            </a:endParaRPr>
          </a:p>
        </p:txBody>
      </p:sp>
      <p:sp>
        <p:nvSpPr>
          <p:cNvPr id="12" name="object 3"/>
          <p:cNvSpPr txBox="1"/>
          <p:nvPr/>
        </p:nvSpPr>
        <p:spPr>
          <a:xfrm>
            <a:off x="1133162" y="4107717"/>
            <a:ext cx="2530118" cy="18420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29209" algn="just">
              <a:lnSpc>
                <a:spcPct val="133300"/>
              </a:lnSpc>
            </a:pP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Una vez implantado </a:t>
            </a:r>
            <a:r>
              <a:rPr lang="es-ES" sz="1000" i="1" dirty="0">
                <a:solidFill>
                  <a:prstClr val="black"/>
                </a:solidFill>
                <a:latin typeface="Trebuchet MS"/>
                <a:cs typeface="Trebuchet MS"/>
              </a:rPr>
              <a:t>el sistema APPCC </a:t>
            </a:r>
            <a:r>
              <a:rPr lang="es-ES" sz="1000" b="1" i="1" dirty="0">
                <a:solidFill>
                  <a:srgbClr val="0070C0"/>
                </a:solidFill>
                <a:latin typeface="Trebuchet MS"/>
                <a:cs typeface="Trebuchet MS"/>
              </a:rPr>
              <a:t>debe ser mantenido, controlado y mejorado.</a:t>
            </a:r>
          </a:p>
          <a:p>
            <a:pPr marL="13970" marR="29209" algn="just">
              <a:lnSpc>
                <a:spcPct val="133300"/>
              </a:lnSpc>
            </a:pPr>
            <a:endParaRPr lang="es-ES" sz="1000" i="1" dirty="0" smtClean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3970" marR="29209" algn="just">
              <a:lnSpc>
                <a:spcPct val="133300"/>
              </a:lnSpc>
            </a:pPr>
            <a:r>
              <a:rPr lang="es-ES" sz="1000" i="1" dirty="0" smtClean="0">
                <a:solidFill>
                  <a:srgbClr val="231F20"/>
                </a:solidFill>
                <a:latin typeface="Trebuchet MS"/>
                <a:cs typeface="Trebuchet MS"/>
              </a:rPr>
              <a:t>El </a:t>
            </a:r>
            <a:r>
              <a:rPr lang="es-ES" sz="1000" b="1" dirty="0" smtClean="0">
                <a:solidFill>
                  <a:srgbClr val="0070C0"/>
                </a:solidFill>
                <a:latin typeface="Trebuchet MS"/>
                <a:cs typeface="Trebuchet MS"/>
              </a:rPr>
              <a:t>Grupo ANALIZA </a:t>
            </a:r>
            <a:r>
              <a:rPr lang="es-ES" sz="1000" b="1" dirty="0">
                <a:solidFill>
                  <a:srgbClr val="0070C0"/>
                </a:solidFill>
                <a:latin typeface="Trebuchet MS"/>
                <a:cs typeface="Trebuchet MS"/>
              </a:rPr>
              <a:t>CALIDAD </a:t>
            </a:r>
            <a:r>
              <a:rPr lang="es-ES" sz="1000" i="1" dirty="0">
                <a:solidFill>
                  <a:srgbClr val="231F20"/>
                </a:solidFill>
                <a:latin typeface="Trebuchet MS"/>
                <a:cs typeface="Trebuchet MS"/>
              </a:rPr>
              <a:t>propone la realización de  auditorías  periódicas de seguimiento del sistema de Análisis de Peligros y Puntos de Control Crítico (APPCC) que </a:t>
            </a:r>
            <a:r>
              <a:rPr lang="es-ES" sz="1000" i="1" dirty="0" smtClean="0">
                <a:solidFill>
                  <a:srgbClr val="231F20"/>
                </a:solidFill>
                <a:latin typeface="Trebuchet MS"/>
                <a:cs typeface="Trebuchet MS"/>
              </a:rPr>
              <a:t>consiste:</a:t>
            </a:r>
            <a:endParaRPr sz="1000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725" y="3997890"/>
            <a:ext cx="1532185" cy="183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C:\Users\lenovo-18\Desktop\Logo new horz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128" y="812799"/>
            <a:ext cx="1352756" cy="41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361846" y="9273480"/>
            <a:ext cx="6299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800" b="1" i="1" dirty="0">
                <a:solidFill>
                  <a:srgbClr val="0070C0"/>
                </a:solidFill>
                <a:latin typeface="Trebuchet MS" panose="020B0603020202020204" pitchFamily="34" charset="0"/>
              </a:rPr>
              <a:t>Burgos - Madrid - Barcelona </a:t>
            </a:r>
            <a:r>
              <a:rPr lang="es-ES" sz="800" b="1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– Vigo – Guipúzcoa – Castellón -  </a:t>
            </a:r>
            <a:r>
              <a:rPr lang="es-ES" sz="800" b="1" i="1" dirty="0">
                <a:solidFill>
                  <a:srgbClr val="0070C0"/>
                </a:solidFill>
                <a:latin typeface="Trebuchet MS" panose="020B0603020202020204" pitchFamily="34" charset="0"/>
              </a:rPr>
              <a:t>León - </a:t>
            </a:r>
            <a:r>
              <a:rPr lang="es-ES" sz="800" b="1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Zamora - Cáceres – Zaragoza- Asturias</a:t>
            </a:r>
            <a:endParaRPr lang="es-ES" sz="800" b="1" i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800" b="1" i="1" dirty="0">
                <a:solidFill>
                  <a:srgbClr val="0070C0"/>
                </a:solidFill>
                <a:latin typeface="Trebuchet MS" panose="020B0603020202020204" pitchFamily="34" charset="0"/>
              </a:rPr>
              <a:t>www.analizacalidad.com</a:t>
            </a:r>
          </a:p>
        </p:txBody>
      </p:sp>
    </p:spTree>
    <p:extLst>
      <p:ext uri="{BB962C8B-B14F-4D97-AF65-F5344CB8AC3E}">
        <p14:creationId xmlns:p14="http://schemas.microsoft.com/office/powerpoint/2010/main" val="39070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335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marketing</dc:creator>
  <cp:lastModifiedBy>lenovo-18</cp:lastModifiedBy>
  <cp:revision>21</cp:revision>
  <dcterms:modified xsi:type="dcterms:W3CDTF">2023-05-05T07:00:38Z</dcterms:modified>
</cp:coreProperties>
</file>